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FE8910A-826B-44D7-8854-CC5764DE719A}"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335227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E8910A-826B-44D7-8854-CC5764DE719A}"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148735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E8910A-826B-44D7-8854-CC5764DE719A}"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0313ED-F4AE-4CA0-9F73-C03B2963CC3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4518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AFE8910A-826B-44D7-8854-CC5764DE719A}"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3946433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AFE8910A-826B-44D7-8854-CC5764DE719A}"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313ED-F4AE-4CA0-9F73-C03B2963CC3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5888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AFE8910A-826B-44D7-8854-CC5764DE719A}"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3699793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FE8910A-826B-44D7-8854-CC5764DE719A}"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700184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FE8910A-826B-44D7-8854-CC5764DE719A}"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5165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FE8910A-826B-44D7-8854-CC5764DE719A}"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159251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E8910A-826B-44D7-8854-CC5764DE719A}"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386123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FE8910A-826B-44D7-8854-CC5764DE719A}"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3651248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FE8910A-826B-44D7-8854-CC5764DE719A}"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141685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AFE8910A-826B-44D7-8854-CC5764DE719A}"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804735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8910A-826B-44D7-8854-CC5764DE719A}" type="datetimeFigureOut">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223423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FE8910A-826B-44D7-8854-CC5764DE719A}"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332587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FE8910A-826B-44D7-8854-CC5764DE719A}"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0313ED-F4AE-4CA0-9F73-C03B2963CC35}" type="slidenum">
              <a:rPr lang="en-US" smtClean="0"/>
              <a:t>‹#›</a:t>
            </a:fld>
            <a:endParaRPr lang="en-US"/>
          </a:p>
        </p:txBody>
      </p:sp>
    </p:spTree>
    <p:extLst>
      <p:ext uri="{BB962C8B-B14F-4D97-AF65-F5344CB8AC3E}">
        <p14:creationId xmlns:p14="http://schemas.microsoft.com/office/powerpoint/2010/main" val="397974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E8910A-826B-44D7-8854-CC5764DE719A}" type="datetimeFigureOut">
              <a:rPr lang="en-US" smtClean="0"/>
              <a:t>9/13/2022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0313ED-F4AE-4CA0-9F73-C03B2963CC35}" type="slidenum">
              <a:rPr lang="en-US" smtClean="0"/>
              <a:t>‹#›</a:t>
            </a:fld>
            <a:endParaRPr lang="en-US"/>
          </a:p>
        </p:txBody>
      </p:sp>
    </p:spTree>
    <p:extLst>
      <p:ext uri="{BB962C8B-B14F-4D97-AF65-F5344CB8AC3E}">
        <p14:creationId xmlns:p14="http://schemas.microsoft.com/office/powerpoint/2010/main" val="38891874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28800" y="145473"/>
            <a:ext cx="8645236" cy="6359235"/>
          </a:xfrm>
        </p:spPr>
        <p:txBody>
          <a:bodyPr>
            <a:normAutofit fontScale="90000"/>
          </a:bodyPr>
          <a:lstStyle/>
          <a:p>
            <a:pPr algn="ctr" rtl="1"/>
            <a:r>
              <a:rPr lang="en-US" sz="4900" b="1" dirty="0" smtClean="0">
                <a:solidFill>
                  <a:srgbClr val="C00000"/>
                </a:solidFill>
                <a:latin typeface="Arabic Typesetting" panose="03020402040406030203" pitchFamily="66" charset="-78"/>
                <a:cs typeface="Arabic Typesetting" panose="03020402040406030203" pitchFamily="66" charset="-78"/>
              </a:rPr>
              <a:t/>
            </a:r>
            <a:br>
              <a:rPr lang="en-US" sz="4900" b="1" dirty="0" smtClean="0">
                <a:solidFill>
                  <a:srgbClr val="C00000"/>
                </a:solidFill>
                <a:latin typeface="Arabic Typesetting" panose="03020402040406030203" pitchFamily="66" charset="-78"/>
                <a:cs typeface="Arabic Typesetting" panose="03020402040406030203" pitchFamily="66" charset="-78"/>
              </a:rPr>
            </a:br>
            <a:r>
              <a:rPr lang="en-US" sz="4900" b="1" dirty="0">
                <a:solidFill>
                  <a:srgbClr val="C00000"/>
                </a:solidFill>
                <a:latin typeface="Arabic Typesetting" panose="03020402040406030203" pitchFamily="66" charset="-78"/>
                <a:cs typeface="Arabic Typesetting" panose="03020402040406030203" pitchFamily="66" charset="-78"/>
              </a:rPr>
              <a:t/>
            </a:r>
            <a:br>
              <a:rPr lang="en-US" sz="4900" b="1" dirty="0">
                <a:solidFill>
                  <a:srgbClr val="C00000"/>
                </a:solidFill>
                <a:latin typeface="Arabic Typesetting" panose="03020402040406030203" pitchFamily="66" charset="-78"/>
                <a:cs typeface="Arabic Typesetting" panose="03020402040406030203" pitchFamily="66" charset="-78"/>
              </a:rPr>
            </a:br>
            <a:r>
              <a:rPr lang="en-US" sz="4900" b="1" dirty="0" smtClean="0">
                <a:solidFill>
                  <a:srgbClr val="C00000"/>
                </a:solidFill>
                <a:latin typeface="Arabic Typesetting" panose="03020402040406030203" pitchFamily="66" charset="-78"/>
                <a:cs typeface="Arabic Typesetting" panose="03020402040406030203" pitchFamily="66" charset="-78"/>
              </a:rPr>
              <a:t/>
            </a:r>
            <a:br>
              <a:rPr lang="en-US" sz="4900" b="1" dirty="0" smtClean="0">
                <a:solidFill>
                  <a:srgbClr val="C00000"/>
                </a:solidFill>
                <a:latin typeface="Arabic Typesetting" panose="03020402040406030203" pitchFamily="66" charset="-78"/>
                <a:cs typeface="Arabic Typesetting" panose="03020402040406030203" pitchFamily="66" charset="-78"/>
              </a:rPr>
            </a:br>
            <a:r>
              <a:rPr lang="en-US" sz="4900" b="1" dirty="0">
                <a:solidFill>
                  <a:srgbClr val="C00000"/>
                </a:solidFill>
                <a:latin typeface="Arabic Typesetting" panose="03020402040406030203" pitchFamily="66" charset="-78"/>
                <a:cs typeface="Arabic Typesetting" panose="03020402040406030203" pitchFamily="66" charset="-78"/>
              </a:rPr>
              <a:t/>
            </a:r>
            <a:br>
              <a:rPr lang="en-US" sz="4900" b="1" dirty="0">
                <a:solidFill>
                  <a:srgbClr val="C00000"/>
                </a:solidFill>
                <a:latin typeface="Arabic Typesetting" panose="03020402040406030203" pitchFamily="66" charset="-78"/>
                <a:cs typeface="Arabic Typesetting" panose="03020402040406030203" pitchFamily="66" charset="-78"/>
              </a:rPr>
            </a:br>
            <a:r>
              <a:rPr lang="en-US" sz="4900" b="1" dirty="0" smtClean="0">
                <a:solidFill>
                  <a:srgbClr val="C00000"/>
                </a:solidFill>
                <a:latin typeface="Arabic Typesetting" panose="03020402040406030203" pitchFamily="66" charset="-78"/>
                <a:cs typeface="Arabic Typesetting" panose="03020402040406030203" pitchFamily="66" charset="-78"/>
              </a:rPr>
              <a:t/>
            </a:r>
            <a:br>
              <a:rPr lang="en-US" sz="4900" b="1" dirty="0" smtClean="0">
                <a:solidFill>
                  <a:srgbClr val="C00000"/>
                </a:solidFill>
                <a:latin typeface="Arabic Typesetting" panose="03020402040406030203" pitchFamily="66" charset="-78"/>
                <a:cs typeface="Arabic Typesetting" panose="03020402040406030203" pitchFamily="66" charset="-78"/>
              </a:rPr>
            </a:br>
            <a:r>
              <a:rPr lang="ar-IQ" sz="4900" b="1" dirty="0" smtClean="0">
                <a:solidFill>
                  <a:srgbClr val="C00000"/>
                </a:solidFill>
                <a:latin typeface="Arabic Typesetting" panose="03020402040406030203" pitchFamily="66" charset="-78"/>
                <a:cs typeface="Arabic Typesetting" panose="03020402040406030203" pitchFamily="66" charset="-78"/>
              </a:rPr>
              <a:t>عقاقير </a:t>
            </a:r>
            <a:r>
              <a:rPr lang="ar-IQ" sz="4900" b="1" dirty="0">
                <a:solidFill>
                  <a:srgbClr val="C00000"/>
                </a:solidFill>
                <a:latin typeface="Arabic Typesetting" panose="03020402040406030203" pitchFamily="66" charset="-78"/>
                <a:cs typeface="Arabic Typesetting" panose="03020402040406030203" pitchFamily="66" charset="-78"/>
              </a:rPr>
              <a:t>طبية عملي</a:t>
            </a:r>
            <a:br>
              <a:rPr lang="ar-IQ" sz="4900" b="1" dirty="0">
                <a:solidFill>
                  <a:srgbClr val="C00000"/>
                </a:solidFill>
                <a:latin typeface="Arabic Typesetting" panose="03020402040406030203" pitchFamily="66" charset="-78"/>
                <a:cs typeface="Arabic Typesetting" panose="03020402040406030203" pitchFamily="66" charset="-78"/>
              </a:rPr>
            </a:br>
            <a:r>
              <a:rPr lang="ar-IQ" sz="4900" b="1" dirty="0">
                <a:solidFill>
                  <a:srgbClr val="C00000"/>
                </a:solidFill>
                <a:latin typeface="Arabic Typesetting" panose="03020402040406030203" pitchFamily="66" charset="-78"/>
                <a:cs typeface="Arabic Typesetting" panose="03020402040406030203" pitchFamily="66" charset="-78"/>
              </a:rPr>
              <a:t>محاضرة </a:t>
            </a:r>
            <a:br>
              <a:rPr lang="ar-IQ" sz="4900" b="1" dirty="0">
                <a:solidFill>
                  <a:srgbClr val="C00000"/>
                </a:solidFill>
                <a:latin typeface="Arabic Typesetting" panose="03020402040406030203" pitchFamily="66" charset="-78"/>
                <a:cs typeface="Arabic Typesetting" panose="03020402040406030203" pitchFamily="66" charset="-78"/>
              </a:rPr>
            </a:br>
            <a:r>
              <a:rPr lang="ar-IQ" sz="4900" b="1" dirty="0">
                <a:solidFill>
                  <a:srgbClr val="92278F">
                    <a:lumMod val="75000"/>
                  </a:srgbClr>
                </a:solidFill>
                <a:latin typeface="Arabic Typesetting" panose="03020402040406030203" pitchFamily="66" charset="-78"/>
                <a:cs typeface="Arabic Typesetting" panose="03020402040406030203" pitchFamily="66" charset="-78"/>
              </a:rPr>
              <a:t>كلية الزراعة</a:t>
            </a:r>
            <a:r>
              <a:rPr lang="ar-IQ" sz="4400" b="1" dirty="0">
                <a:solidFill>
                  <a:srgbClr val="92278F">
                    <a:lumMod val="75000"/>
                  </a:srgbClr>
                </a:solidFill>
                <a:latin typeface="Arabic Typesetting" panose="03020402040406030203" pitchFamily="66" charset="-78"/>
                <a:cs typeface="Arabic Typesetting" panose="03020402040406030203" pitchFamily="66" charset="-78"/>
              </a:rPr>
              <a:t>/ قسم المحاصيل الحقلية</a:t>
            </a:r>
            <a:r>
              <a:rPr lang="ar-IQ" sz="4400" dirty="0">
                <a:solidFill>
                  <a:srgbClr val="92278F">
                    <a:lumMod val="75000"/>
                  </a:srgbClr>
                </a:solidFill>
                <a:latin typeface="Arabic Typesetting" panose="03020402040406030203" pitchFamily="66" charset="-78"/>
                <a:cs typeface="Arabic Typesetting" panose="03020402040406030203" pitchFamily="66" charset="-78"/>
              </a:rPr>
              <a:t/>
            </a:r>
            <a:br>
              <a:rPr lang="ar-IQ" sz="4400" dirty="0">
                <a:solidFill>
                  <a:srgbClr val="92278F">
                    <a:lumMod val="75000"/>
                  </a:srgbClr>
                </a:solidFill>
                <a:latin typeface="Arabic Typesetting" panose="03020402040406030203" pitchFamily="66" charset="-78"/>
                <a:cs typeface="Arabic Typesetting" panose="03020402040406030203" pitchFamily="66" charset="-78"/>
              </a:rPr>
            </a:br>
            <a:r>
              <a:rPr lang="ar-IQ" sz="4900" b="1" dirty="0">
                <a:solidFill>
                  <a:srgbClr val="92278F">
                    <a:lumMod val="75000"/>
                  </a:srgbClr>
                </a:solidFill>
                <a:latin typeface="Arabic Typesetting" panose="03020402040406030203" pitchFamily="66" charset="-78"/>
                <a:cs typeface="Arabic Typesetting" panose="03020402040406030203" pitchFamily="66" charset="-78"/>
              </a:rPr>
              <a:t>المرحلة الرابعة</a:t>
            </a:r>
            <a:br>
              <a:rPr lang="ar-IQ" sz="4900" b="1" dirty="0">
                <a:solidFill>
                  <a:srgbClr val="92278F">
                    <a:lumMod val="75000"/>
                  </a:srgbClr>
                </a:solidFill>
                <a:latin typeface="Arabic Typesetting" panose="03020402040406030203" pitchFamily="66" charset="-78"/>
                <a:cs typeface="Arabic Typesetting" panose="03020402040406030203" pitchFamily="66" charset="-78"/>
              </a:rPr>
            </a:br>
            <a:r>
              <a:rPr lang="ar-IQ" sz="4900" b="1" dirty="0">
                <a:solidFill>
                  <a:srgbClr val="92278F">
                    <a:lumMod val="75000"/>
                  </a:srgbClr>
                </a:solidFill>
                <a:latin typeface="Arabic Typesetting" panose="03020402040406030203" pitchFamily="66" charset="-78"/>
                <a:cs typeface="Arabic Typesetting" panose="03020402040406030203" pitchFamily="66" charset="-78"/>
              </a:rPr>
              <a:t>مدرس المادة </a:t>
            </a:r>
            <a:r>
              <a:rPr lang="en-US" sz="4900" b="1" dirty="0" smtClean="0">
                <a:solidFill>
                  <a:srgbClr val="92278F">
                    <a:lumMod val="75000"/>
                  </a:srgbClr>
                </a:solidFill>
                <a:latin typeface="Arabic Typesetting" panose="03020402040406030203" pitchFamily="66" charset="-78"/>
                <a:cs typeface="Arabic Typesetting" panose="03020402040406030203" pitchFamily="66" charset="-78"/>
              </a:rPr>
              <a:t/>
            </a:r>
            <a:br>
              <a:rPr lang="en-US" sz="4900" b="1" dirty="0" smtClean="0">
                <a:solidFill>
                  <a:srgbClr val="92278F">
                    <a:lumMod val="75000"/>
                  </a:srgbClr>
                </a:solidFill>
                <a:latin typeface="Arabic Typesetting" panose="03020402040406030203" pitchFamily="66" charset="-78"/>
                <a:cs typeface="Arabic Typesetting" panose="03020402040406030203" pitchFamily="66" charset="-78"/>
              </a:rPr>
            </a:br>
            <a:r>
              <a:rPr lang="ar-IQ" sz="4400" dirty="0">
                <a:solidFill>
                  <a:srgbClr val="92278F">
                    <a:lumMod val="75000"/>
                  </a:srgbClr>
                </a:solidFill>
                <a:latin typeface="Arabic Typesetting" panose="03020402040406030203" pitchFamily="66" charset="-78"/>
                <a:cs typeface="Arabic Typesetting" panose="03020402040406030203" pitchFamily="66" charset="-78"/>
              </a:rPr>
              <a:t/>
            </a:r>
            <a:br>
              <a:rPr lang="ar-IQ" sz="4400" dirty="0">
                <a:solidFill>
                  <a:srgbClr val="92278F">
                    <a:lumMod val="75000"/>
                  </a:srgbClr>
                </a:solidFill>
                <a:latin typeface="Arabic Typesetting" panose="03020402040406030203" pitchFamily="66" charset="-78"/>
                <a:cs typeface="Arabic Typesetting" panose="03020402040406030203" pitchFamily="66" charset="-78"/>
              </a:rPr>
            </a:br>
            <a:r>
              <a:rPr lang="ar-IQ" sz="4900" b="1" dirty="0">
                <a:solidFill>
                  <a:srgbClr val="0070C0"/>
                </a:solidFill>
                <a:latin typeface="Arabic Typesetting" panose="03020402040406030203" pitchFamily="66" charset="-78"/>
                <a:cs typeface="Arabic Typesetting" panose="03020402040406030203" pitchFamily="66" charset="-78"/>
              </a:rPr>
              <a:t/>
            </a:r>
            <a:br>
              <a:rPr lang="ar-IQ" sz="4900" b="1" dirty="0">
                <a:solidFill>
                  <a:srgbClr val="0070C0"/>
                </a:solidFill>
                <a:latin typeface="Arabic Typesetting" panose="03020402040406030203" pitchFamily="66" charset="-78"/>
                <a:cs typeface="Arabic Typesetting" panose="03020402040406030203" pitchFamily="66" charset="-78"/>
              </a:rPr>
            </a:br>
            <a:endParaRPr lang="en-US" dirty="0"/>
          </a:p>
        </p:txBody>
      </p:sp>
      <p:sp>
        <p:nvSpPr>
          <p:cNvPr id="3" name="عنوان فرعي 2"/>
          <p:cNvSpPr>
            <a:spLocks noGrp="1"/>
          </p:cNvSpPr>
          <p:nvPr>
            <p:ph type="subTitle" idx="1"/>
          </p:nvPr>
        </p:nvSpPr>
        <p:spPr>
          <a:xfrm>
            <a:off x="2589213" y="4551217"/>
            <a:ext cx="8915399" cy="2140527"/>
          </a:xfrm>
        </p:spPr>
        <p:txBody>
          <a:bodyPr/>
          <a:lstStyle/>
          <a:p>
            <a:pPr algn="ctr"/>
            <a:r>
              <a:rPr lang="ar-IQ" sz="4400" b="1" cap="all" dirty="0" err="1">
                <a:solidFill>
                  <a:srgbClr val="C00000"/>
                </a:solidFill>
                <a:latin typeface="Arabic Typesetting" panose="03020402040406030203" pitchFamily="66" charset="-78"/>
                <a:cs typeface="Arabic Typesetting" panose="03020402040406030203" pitchFamily="66" charset="-78"/>
              </a:rPr>
              <a:t>م.م.رغد</a:t>
            </a:r>
            <a:r>
              <a:rPr lang="ar-IQ" sz="4400" b="1" cap="all">
                <a:solidFill>
                  <a:srgbClr val="C00000"/>
                </a:solidFill>
                <a:latin typeface="Arabic Typesetting" panose="03020402040406030203" pitchFamily="66" charset="-78"/>
                <a:cs typeface="Arabic Typesetting" panose="03020402040406030203" pitchFamily="66" charset="-78"/>
              </a:rPr>
              <a:t> صباح حسن</a:t>
            </a:r>
            <a:endParaRPr lang="en-US" dirty="0"/>
          </a:p>
        </p:txBody>
      </p:sp>
    </p:spTree>
    <p:extLst>
      <p:ext uri="{BB962C8B-B14F-4D97-AF65-F5344CB8AC3E}">
        <p14:creationId xmlns:p14="http://schemas.microsoft.com/office/powerpoint/2010/main" val="915073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54432" y="390194"/>
            <a:ext cx="8911687" cy="1280890"/>
          </a:xfrm>
        </p:spPr>
        <p:txBody>
          <a:bodyPr/>
          <a:lstStyle/>
          <a:p>
            <a:pPr marL="0" marR="0" algn="r" rtl="1">
              <a:lnSpc>
                <a:spcPct val="107000"/>
              </a:lnSpc>
              <a:spcBef>
                <a:spcPts val="0"/>
              </a:spcBef>
              <a:spcAft>
                <a:spcPts val="800"/>
              </a:spcAft>
            </a:pPr>
            <a:r>
              <a:rPr lang="ar-SA" b="1" dirty="0">
                <a:solidFill>
                  <a:schemeClr val="accent3">
                    <a:lumMod val="75000"/>
                  </a:schemeClr>
                </a:solidFill>
                <a:latin typeface="Calibri" panose="020F0502020204030204" pitchFamily="34" charset="0"/>
                <a:ea typeface="Calibri" panose="020F0502020204030204" pitchFamily="34" charset="0"/>
                <a:cs typeface="Simplified Arabic" panose="02020603050405020304" pitchFamily="18" charset="-78"/>
              </a:rPr>
              <a:t>ثاني أوكسيد الكاربون </a:t>
            </a:r>
            <a:endParaRPr lang="en-US" sz="2800" dirty="0">
              <a:solidFill>
                <a:schemeClr val="accent3">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658679" y="1446028"/>
            <a:ext cx="10207439" cy="4465194"/>
          </a:xfrm>
        </p:spPr>
        <p:txBody>
          <a:bodyPr>
            <a:normAutofit/>
          </a:bodyPr>
          <a:lstStyle/>
          <a:p>
            <a:pPr marL="0" marR="0" algn="just" rtl="1">
              <a:lnSpc>
                <a:spcPct val="107000"/>
              </a:lnSpc>
              <a:spcBef>
                <a:spcPts val="0"/>
              </a:spcBef>
              <a:spcAft>
                <a:spcPts val="800"/>
              </a:spcAft>
            </a:pPr>
            <a:r>
              <a:rPr lang="ar-SA" sz="36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لكمية غاز ثاني أوكسيد الكاربون الموجودة في جو الحقل للنباتات الطبية مكانة فسيولوجية عالية في حياة النبات فعلية تتوقف عملية التمثيل الضوئي والحصول على هذا الغاز سهل جدا نتيجة لعملية تنفس الكائنات الحية الحيوانية، ومن الممكن زيادته عن طريق التسميد بالسماد البلدي او بواسطة إضافة الغاز السائل الى التربة وهذا نادر الاستعمال</a:t>
            </a:r>
            <a:endParaRPr lang="en-US" sz="2800"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5103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71331" y="276447"/>
            <a:ext cx="9633282" cy="1127051"/>
          </a:xfrm>
        </p:spPr>
        <p:txBody>
          <a:bodyPr>
            <a:normAutofit fontScale="90000"/>
          </a:bodyPr>
          <a:lstStyle/>
          <a:p>
            <a:pPr marL="0" marR="0" algn="ctr" rtl="1">
              <a:lnSpc>
                <a:spcPct val="107000"/>
              </a:lnSpc>
              <a:spcBef>
                <a:spcPts val="0"/>
              </a:spcBef>
              <a:spcAft>
                <a:spcPts val="800"/>
              </a:spcAft>
            </a:pPr>
            <a:r>
              <a:rPr lang="ar-IQ" b="1" dirty="0">
                <a:solidFill>
                  <a:schemeClr val="accent3">
                    <a:lumMod val="75000"/>
                  </a:schemeClr>
                </a:solidFill>
                <a:latin typeface="Calibri" panose="020F0502020204030204" pitchFamily="34" charset="0"/>
                <a:ea typeface="Calibri" panose="020F0502020204030204" pitchFamily="34" charset="0"/>
                <a:cs typeface="Simplified Arabic" panose="02020603050405020304" pitchFamily="18" charset="-78"/>
              </a:rPr>
              <a:t>الارتفاع والانخفاض عن مستوى سطح البحر والقرب والبعد عن خط الاستواء</a:t>
            </a:r>
            <a:r>
              <a:rPr lang="en-US" b="1" dirty="0">
                <a:solidFill>
                  <a:schemeClr val="accent3">
                    <a:lumMod val="75000"/>
                  </a:schemeClr>
                </a:solidFill>
                <a:latin typeface="Simplified Arabic" panose="02020603050405020304" pitchFamily="18" charset="-78"/>
                <a:ea typeface="Calibri" panose="020F0502020204030204" pitchFamily="34" charset="0"/>
                <a:cs typeface="Arial" panose="020B0604020202020204" pitchFamily="34" charset="0"/>
              </a:rPr>
              <a:t>Altitude and Latitude</a:t>
            </a:r>
            <a:endParaRPr lang="en-US" sz="2400" dirty="0">
              <a:solidFill>
                <a:schemeClr val="accent3">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935665" y="1254642"/>
            <a:ext cx="10568947" cy="5380073"/>
          </a:xfrm>
        </p:spPr>
        <p:txBody>
          <a:bodyPr>
            <a:normAutofit/>
          </a:bodyPr>
          <a:lstStyle/>
          <a:p>
            <a:pPr marL="0" marR="0" algn="just" rtl="1">
              <a:lnSpc>
                <a:spcPct val="107000"/>
              </a:lnSpc>
              <a:spcBef>
                <a:spcPts val="0"/>
              </a:spcBef>
              <a:spcAft>
                <a:spcPts val="800"/>
              </a:spcAft>
            </a:pPr>
            <a:r>
              <a:rPr lang="ar-IQ" sz="3600" b="1" dirty="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الارتفاع والانخفاض عن سطح البحر عامل مهم في انتاج النباتات الطبية وفي طبيعة وكمية مكوناتها الفعالة ودليل ذلك بعض المحاصيل الطبية مثل </a:t>
            </a:r>
            <a:endParaRPr lang="en-US" sz="2800" b="1" dirty="0">
              <a:solidFill>
                <a:schemeClr val="bg2">
                  <a:lumMod val="25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IQ" sz="3600" b="1" dirty="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الشاي والكاكاو </a:t>
            </a:r>
            <a:r>
              <a:rPr lang="ar-IQ" sz="3600" b="1" dirty="0" err="1">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والعادر</a:t>
            </a:r>
            <a:r>
              <a:rPr lang="ar-IQ" sz="3600" b="1" dirty="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 والبيرثرم والبن </a:t>
            </a:r>
            <a:r>
              <a:rPr lang="ar-IQ" sz="3600" b="1" dirty="0" err="1">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والراوند</a:t>
            </a:r>
            <a:r>
              <a:rPr lang="ar-IQ" sz="3600" b="1" dirty="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 يعطي حاصلا وفيرا كلما زرع على مستوى مرتفع عن سطح البحر</a:t>
            </a:r>
            <a:r>
              <a:rPr lang="ar-IQ" sz="3600" b="1" dirty="0" smtClean="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a:t>
            </a:r>
            <a:endParaRPr lang="en-US" sz="3600" b="1" dirty="0" smtClean="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endParaRPr>
          </a:p>
          <a:p>
            <a:pPr lvl="0" algn="just" rtl="1">
              <a:lnSpc>
                <a:spcPct val="107000"/>
              </a:lnSpc>
              <a:spcBef>
                <a:spcPts val="0"/>
              </a:spcBef>
              <a:spcAft>
                <a:spcPts val="800"/>
              </a:spcAft>
              <a:buFont typeface="Symbol" panose="05050102010706020507" pitchFamily="18" charset="2"/>
              <a:buChar char=""/>
            </a:pPr>
            <a:r>
              <a:rPr lang="ar-IQ" sz="3600" b="1" dirty="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وفي دراسة على الكينا وجد انه ينمو جيدا في المناطق غير المرتفعة لكنه لا ينتج القلويدات الا إذا زرع في مناطق مرتفعة عن سطح البحر.</a:t>
            </a:r>
            <a:endParaRPr lang="en-US" sz="3600" b="1" dirty="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endParaRPr>
          </a:p>
          <a:p>
            <a:pPr algn="r" rtl="1"/>
            <a:endParaRPr lang="en-US" sz="3600" b="1" dirty="0">
              <a:solidFill>
                <a:schemeClr val="bg2">
                  <a:lumMod val="25000"/>
                </a:schemeClr>
              </a:solidFill>
            </a:endParaRPr>
          </a:p>
        </p:txBody>
      </p:sp>
    </p:spTree>
    <p:extLst>
      <p:ext uri="{BB962C8B-B14F-4D97-AF65-F5344CB8AC3E}">
        <p14:creationId xmlns:p14="http://schemas.microsoft.com/office/powerpoint/2010/main" val="4190608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07535" y="340242"/>
            <a:ext cx="9697077" cy="1564758"/>
          </a:xfrm>
        </p:spPr>
        <p:txBody>
          <a:bodyPr>
            <a:normAutofit/>
          </a:bodyPr>
          <a:lstStyle/>
          <a:p>
            <a:pPr marL="0" marR="0" algn="r" rtl="1">
              <a:lnSpc>
                <a:spcPct val="107000"/>
              </a:lnSpc>
              <a:spcBef>
                <a:spcPts val="0"/>
              </a:spcBef>
              <a:spcAft>
                <a:spcPts val="800"/>
              </a:spcAft>
            </a:pPr>
            <a:r>
              <a:rPr lang="ar-SA" b="1" dirty="0">
                <a:solidFill>
                  <a:schemeClr val="bg2">
                    <a:lumMod val="25000"/>
                  </a:schemeClr>
                </a:solidFill>
                <a:latin typeface="Calibri" panose="020F0502020204030204" pitchFamily="34" charset="0"/>
                <a:ea typeface="Calibri" panose="020F0502020204030204" pitchFamily="34" charset="0"/>
                <a:cs typeface="Simplified Arabic" panose="02020603050405020304" pitchFamily="18" charset="-78"/>
              </a:rPr>
              <a:t>كذلك القرب والبعد عن خط الاستواء يؤثر أيضا على كمية ونوعية المكونات الفعالة ويبدو هذا واضحا في النباتات الزيتية:</a:t>
            </a:r>
            <a:endParaRPr lang="en-US" sz="2800" b="1" dirty="0">
              <a:solidFill>
                <a:schemeClr val="bg2">
                  <a:lumMod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361507" y="1679944"/>
            <a:ext cx="11830493" cy="4231278"/>
          </a:xfrm>
        </p:spPr>
        <p:txBody>
          <a:bodyPr>
            <a:noAutofit/>
          </a:bodyPr>
          <a:lstStyle/>
          <a:p>
            <a:pPr lvl="0" algn="just" rtl="1">
              <a:lnSpc>
                <a:spcPct val="107000"/>
              </a:lnSpc>
              <a:spcBef>
                <a:spcPts val="0"/>
              </a:spcBef>
              <a:spcAft>
                <a:spcPts val="800"/>
              </a:spcAft>
              <a:buFont typeface="Symbol" panose="05050102010706020507" pitchFamily="18" charset="2"/>
              <a:buChar char=""/>
            </a:pP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زيوت النباتات التي تزرع قريبا من خط الاستواء (</a:t>
            </a:r>
            <a:r>
              <a:rPr lang="ar-SA" sz="2800" b="1" dirty="0" err="1">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الحاره</a:t>
            </a: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 تحتوي في تركيبها على نسبة عالية من الاحماض الدهنية المشبعة مثل </a:t>
            </a:r>
            <a:r>
              <a:rPr lang="ar-SA" sz="2800" b="1" dirty="0" err="1">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البالمتك</a:t>
            </a: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 </a:t>
            </a:r>
            <a:r>
              <a:rPr lang="ar-SA" sz="2800" b="1" dirty="0" err="1">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والاراشيدك</a:t>
            </a: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a:t>
            </a:r>
            <a:endParaRPr lang="en-US"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المناطق التي تبعد نسبيا عن خط الاستواء (نصف حاره) فأن النباتات تزداد فيها نسبة الاحماض الدهنية غير المشبعة مثل الاوليك </a:t>
            </a:r>
            <a:r>
              <a:rPr lang="ar-SA" sz="2800" b="1" dirty="0" err="1">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واللينوليك</a:t>
            </a: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 مثل زيت النخيل وزبدة الكاكاو.</a:t>
            </a:r>
            <a:endParaRPr lang="en-US"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اما النباتات الزيتية التي تزرع في المناطق المعتدلة فأن زيوتها تحتوي على نسبة عالية جدا من الاحماض الدهنية غير المشبعة مثل زيت القطن وزيت زهرة الشمس.</a:t>
            </a:r>
            <a:endParaRPr lang="en-US"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SA" sz="2800" b="1" dirty="0">
                <a:solidFill>
                  <a:schemeClr val="accent4">
                    <a:lumMod val="50000"/>
                  </a:schemeClr>
                </a:solidFill>
                <a:latin typeface="Calibri" panose="020F0502020204030204" pitchFamily="34" charset="0"/>
                <a:ea typeface="Calibri" panose="020F0502020204030204" pitchFamily="34" charset="0"/>
                <a:cs typeface="Simplified Arabic" panose="02020603050405020304" pitchFamily="18" charset="-78"/>
              </a:rPr>
              <a:t>وجد ان اعلى نسبة من الزيوت غير المشبعة (الاحماض الدهنية غير المشبعة) توجد في النباتات التي تزرع في المناطق الباردة بعيدا عن خط الاستواء مثل زيت بذور الكتان.</a:t>
            </a:r>
            <a:endParaRPr lang="en-US" sz="2000" b="1"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9233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400" b="1" dirty="0" smtClean="0">
                <a:solidFill>
                  <a:srgbClr val="FF0000"/>
                </a:solidFill>
              </a:rPr>
              <a:t>الاسئلة</a:t>
            </a:r>
            <a:endParaRPr lang="en-US" sz="4400" b="1" dirty="0">
              <a:solidFill>
                <a:srgbClr val="FF0000"/>
              </a:solidFill>
            </a:endParaRPr>
          </a:p>
        </p:txBody>
      </p:sp>
      <p:sp>
        <p:nvSpPr>
          <p:cNvPr id="3" name="عنصر نائب للمحتوى 2"/>
          <p:cNvSpPr>
            <a:spLocks noGrp="1"/>
          </p:cNvSpPr>
          <p:nvPr>
            <p:ph idx="1"/>
          </p:nvPr>
        </p:nvSpPr>
        <p:spPr>
          <a:xfrm>
            <a:off x="1517073" y="2826327"/>
            <a:ext cx="10411691" cy="3699163"/>
          </a:xfrm>
        </p:spPr>
        <p:txBody>
          <a:bodyPr>
            <a:normAutofit/>
          </a:bodyPr>
          <a:lstStyle/>
          <a:p>
            <a:pPr algn="r" rtl="1"/>
            <a:r>
              <a:rPr lang="ar-IQ" sz="3200" b="1" dirty="0" smtClean="0">
                <a:solidFill>
                  <a:schemeClr val="accent1">
                    <a:lumMod val="50000"/>
                  </a:schemeClr>
                </a:solidFill>
              </a:rPr>
              <a:t>س/ ماهي مصادر ثاني أوكسيد الكاربون</a:t>
            </a:r>
          </a:p>
          <a:p>
            <a:pPr algn="r" rtl="1"/>
            <a:r>
              <a:rPr lang="ar-IQ" sz="3200" b="1" dirty="0" smtClean="0">
                <a:solidFill>
                  <a:schemeClr val="accent1">
                    <a:lumMod val="50000"/>
                  </a:schemeClr>
                </a:solidFill>
              </a:rPr>
              <a:t>س/ قسم النباتات حسب المتطلبات المائية</a:t>
            </a:r>
          </a:p>
          <a:p>
            <a:pPr algn="r" rtl="1"/>
            <a:r>
              <a:rPr lang="ar-IQ" sz="3200" b="1" dirty="0" smtClean="0">
                <a:solidFill>
                  <a:schemeClr val="accent1">
                    <a:lumMod val="50000"/>
                  </a:schemeClr>
                </a:solidFill>
              </a:rPr>
              <a:t>كيف يؤثر القرب والبعد عن خط الاستواء على نسبة الزيت في النباتات الزيتية</a:t>
            </a:r>
            <a:endParaRPr lang="en-US" sz="3200" b="1" dirty="0">
              <a:solidFill>
                <a:schemeClr val="accent1">
                  <a:lumMod val="50000"/>
                </a:schemeClr>
              </a:solidFill>
            </a:endParaRPr>
          </a:p>
        </p:txBody>
      </p:sp>
    </p:spTree>
    <p:extLst>
      <p:ext uri="{BB962C8B-B14F-4D97-AF65-F5344CB8AC3E}">
        <p14:creationId xmlns:p14="http://schemas.microsoft.com/office/powerpoint/2010/main" val="220389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1"/>
            <a:ext cx="8915399" cy="914400"/>
          </a:xfrm>
        </p:spPr>
        <p:txBody>
          <a:bodyPr>
            <a:normAutofit/>
          </a:bodyPr>
          <a:lstStyle/>
          <a:p>
            <a:pPr algn="r" rtl="1"/>
            <a:r>
              <a:rPr lang="ar-IQ" sz="4000" b="1" dirty="0" smtClean="0">
                <a:solidFill>
                  <a:srgbClr val="FF0000"/>
                </a:solidFill>
              </a:rPr>
              <a:t>المحاضرة / 3</a:t>
            </a:r>
            <a:endParaRPr lang="en-US" sz="4000" b="1" dirty="0">
              <a:solidFill>
                <a:srgbClr val="FF0000"/>
              </a:solidFill>
            </a:endParaRPr>
          </a:p>
        </p:txBody>
      </p:sp>
      <p:sp>
        <p:nvSpPr>
          <p:cNvPr id="3" name="عنوان فرعي 2"/>
          <p:cNvSpPr>
            <a:spLocks noGrp="1"/>
          </p:cNvSpPr>
          <p:nvPr>
            <p:ph type="subTitle" idx="1"/>
          </p:nvPr>
        </p:nvSpPr>
        <p:spPr>
          <a:xfrm>
            <a:off x="2090306" y="2010641"/>
            <a:ext cx="9414306" cy="3560513"/>
          </a:xfrm>
        </p:spPr>
        <p:txBody>
          <a:bodyPr>
            <a:normAutofit/>
          </a:bodyPr>
          <a:lstStyle/>
          <a:p>
            <a:pPr algn="r" rtl="1">
              <a:lnSpc>
                <a:spcPct val="107000"/>
              </a:lnSpc>
              <a:spcBef>
                <a:spcPts val="0"/>
              </a:spcBef>
              <a:spcAft>
                <a:spcPts val="800"/>
              </a:spcAft>
            </a:pPr>
            <a:r>
              <a:rPr lang="ar-IQ" sz="40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2</a:t>
            </a:r>
            <a:r>
              <a:rPr lang="ar-IQ" sz="4000" b="1" dirty="0" smtClean="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 </a:t>
            </a:r>
            <a:r>
              <a:rPr lang="ar-SA" sz="4000" b="1" dirty="0" smtClean="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عوامل </a:t>
            </a:r>
            <a:r>
              <a:rPr lang="ar-SA" sz="4000" b="1" dirty="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مناخية </a:t>
            </a:r>
            <a:r>
              <a:rPr lang="ar-SA" sz="4000" b="1" dirty="0" smtClean="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جيولوجية</a:t>
            </a:r>
            <a:endParaRPr lang="ar-IQ" sz="4000" b="1" dirty="0" smtClean="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endParaRPr>
          </a:p>
          <a:p>
            <a:pPr algn="r" rtl="1">
              <a:lnSpc>
                <a:spcPct val="107000"/>
              </a:lnSpc>
              <a:spcBef>
                <a:spcPts val="0"/>
              </a:spcBef>
              <a:spcAft>
                <a:spcPts val="800"/>
              </a:spcAft>
            </a:pPr>
            <a:endParaRPr lang="en-US" sz="32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Bef>
                <a:spcPts val="0"/>
              </a:spcBef>
              <a:spcAft>
                <a:spcPts val="800"/>
              </a:spcAft>
            </a:pPr>
            <a:r>
              <a:rPr lang="ar-IQ" sz="4000" b="1" dirty="0" smtClean="0">
                <a:solidFill>
                  <a:schemeClr val="accent3">
                    <a:lumMod val="75000"/>
                  </a:schemeClr>
                </a:solidFill>
                <a:latin typeface="Calibri" panose="020F0502020204030204" pitchFamily="34" charset="0"/>
                <a:ea typeface="Calibri" panose="020F0502020204030204" pitchFamily="34" charset="0"/>
                <a:cs typeface="Simplified Arabic" panose="02020603050405020304" pitchFamily="18" charset="-78"/>
              </a:rPr>
              <a:t> </a:t>
            </a:r>
            <a:r>
              <a:rPr lang="ar-SA" sz="4000" b="1" dirty="0" smtClean="0">
                <a:solidFill>
                  <a:schemeClr val="accent3">
                    <a:lumMod val="75000"/>
                  </a:schemeClr>
                </a:solidFill>
                <a:latin typeface="Calibri" panose="020F0502020204030204" pitchFamily="34" charset="0"/>
                <a:ea typeface="Calibri" panose="020F0502020204030204" pitchFamily="34" charset="0"/>
                <a:cs typeface="Simplified Arabic" panose="02020603050405020304" pitchFamily="18" charset="-78"/>
              </a:rPr>
              <a:t>المياه </a:t>
            </a:r>
            <a:r>
              <a:rPr lang="ar-SA" sz="4000" b="1" dirty="0">
                <a:solidFill>
                  <a:schemeClr val="accent3">
                    <a:lumMod val="75000"/>
                  </a:schemeClr>
                </a:solidFill>
                <a:latin typeface="Calibri" panose="020F0502020204030204" pitchFamily="34" charset="0"/>
                <a:ea typeface="Calibri" panose="020F0502020204030204" pitchFamily="34" charset="0"/>
                <a:cs typeface="Simplified Arabic" panose="02020603050405020304" pitchFamily="18" charset="-78"/>
              </a:rPr>
              <a:t>الجوفية</a:t>
            </a:r>
            <a:endParaRPr lang="en-US" sz="3200" b="1" dirty="0">
              <a:solidFill>
                <a:schemeClr val="accent3">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8649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98921" y="624110"/>
            <a:ext cx="9505691" cy="1280890"/>
          </a:xfrm>
        </p:spPr>
        <p:txBody>
          <a:bodyPr>
            <a:noAutofit/>
          </a:bodyPr>
          <a:lstStyle/>
          <a:p>
            <a:pPr algn="r" rtl="1"/>
            <a:r>
              <a:rPr lang="ar-SA" b="1" dirty="0">
                <a:solidFill>
                  <a:schemeClr val="accent2">
                    <a:lumMod val="75000"/>
                  </a:schemeClr>
                </a:solidFill>
                <a:ea typeface="Calibri" panose="020F0502020204030204" pitchFamily="34" charset="0"/>
                <a:cs typeface="Simplified Arabic" panose="02020603050405020304" pitchFamily="18" charset="-78"/>
              </a:rPr>
              <a:t>يعتبر الماء احد العوامل الهامة لنمو النبات </a:t>
            </a:r>
            <a:r>
              <a:rPr lang="ar-IQ" b="1" dirty="0">
                <a:solidFill>
                  <a:schemeClr val="accent2">
                    <a:lumMod val="75000"/>
                  </a:schemeClr>
                </a:solidFill>
                <a:ea typeface="Calibri" panose="020F0502020204030204" pitchFamily="34" charset="0"/>
                <a:cs typeface="Simplified Arabic" panose="02020603050405020304" pitchFamily="18" charset="-78"/>
              </a:rPr>
              <a:t>ف</a:t>
            </a:r>
            <a:r>
              <a:rPr lang="ar-SA" b="1" dirty="0">
                <a:solidFill>
                  <a:schemeClr val="accent2">
                    <a:lumMod val="75000"/>
                  </a:schemeClr>
                </a:solidFill>
                <a:ea typeface="Calibri" panose="020F0502020204030204" pitchFamily="34" charset="0"/>
                <a:cs typeface="Simplified Arabic" panose="02020603050405020304" pitchFamily="18" charset="-78"/>
              </a:rPr>
              <a:t>في اثناء مرحلة النمو الخضري للنبات يكون هناك تيار مائي مستمر من اول الشعيرات الجذرية حتى اعلى نقطة بالساق، ويتوقف نمو النبات على التنسيق بين امتصاص الماء و فقدة</a:t>
            </a:r>
            <a:endParaRPr lang="en-US" b="1" dirty="0">
              <a:solidFill>
                <a:schemeClr val="accent2">
                  <a:lumMod val="75000"/>
                </a:schemeClr>
              </a:solidFill>
            </a:endParaRPr>
          </a:p>
        </p:txBody>
      </p:sp>
      <p:sp>
        <p:nvSpPr>
          <p:cNvPr id="3" name="عنصر نائب للمحتوى 2"/>
          <p:cNvSpPr>
            <a:spLocks noGrp="1"/>
          </p:cNvSpPr>
          <p:nvPr>
            <p:ph idx="1"/>
          </p:nvPr>
        </p:nvSpPr>
        <p:spPr>
          <a:xfrm>
            <a:off x="1722474" y="3593805"/>
            <a:ext cx="9782138" cy="2317416"/>
          </a:xfrm>
        </p:spPr>
        <p:txBody>
          <a:bodyPr>
            <a:normAutofit/>
          </a:bodyPr>
          <a:lstStyle/>
          <a:p>
            <a:pPr algn="r" rtl="1"/>
            <a:r>
              <a:rPr lang="ar-SA" sz="4000" b="1" dirty="0">
                <a:solidFill>
                  <a:schemeClr val="accent3">
                    <a:lumMod val="75000"/>
                  </a:schemeClr>
                </a:solidFill>
                <a:ea typeface="Calibri" panose="020F0502020204030204" pitchFamily="34" charset="0"/>
                <a:cs typeface="Simplified Arabic" panose="02020603050405020304" pitchFamily="18" charset="-78"/>
              </a:rPr>
              <a:t>والمقصود بالماء هنا هو الماء الطبيعي الذي يتكون من المطر او الماء الأرضي المخزون بالتربة او الرطوبة التي يتشبع بها الهواء المحيط بالنبات </a:t>
            </a:r>
            <a:endParaRPr lang="en-US" sz="4000" b="1" dirty="0">
              <a:solidFill>
                <a:schemeClr val="accent3">
                  <a:lumMod val="75000"/>
                </a:schemeClr>
              </a:solidFill>
            </a:endParaRPr>
          </a:p>
        </p:txBody>
      </p:sp>
    </p:spTree>
    <p:extLst>
      <p:ext uri="{BB962C8B-B14F-4D97-AF65-F5344CB8AC3E}">
        <p14:creationId xmlns:p14="http://schemas.microsoft.com/office/powerpoint/2010/main" val="332010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7777" y="624110"/>
            <a:ext cx="9356835" cy="1280890"/>
          </a:xfrm>
        </p:spPr>
        <p:txBody>
          <a:bodyPr>
            <a:noAutofit/>
          </a:bodyPr>
          <a:lstStyle/>
          <a:p>
            <a:pPr marL="0" marR="0" algn="r" rtl="1">
              <a:lnSpc>
                <a:spcPct val="107000"/>
              </a:lnSpc>
              <a:spcBef>
                <a:spcPts val="0"/>
              </a:spcBef>
              <a:spcAft>
                <a:spcPts val="800"/>
              </a:spcAft>
            </a:pPr>
            <a:r>
              <a:rPr lang="ar-SA" sz="4000" b="1" dirty="0">
                <a:solidFill>
                  <a:schemeClr val="accent3">
                    <a:lumMod val="75000"/>
                  </a:schemeClr>
                </a:solidFill>
                <a:latin typeface="Calibri" panose="020F0502020204030204" pitchFamily="34" charset="0"/>
                <a:ea typeface="Calibri" panose="020F0502020204030204" pitchFamily="34" charset="0"/>
                <a:cs typeface="Simplified Arabic" panose="02020603050405020304" pitchFamily="18" charset="-78"/>
              </a:rPr>
              <a:t>وتختلف متطلبات كل نوع من أنواع النباتات الى الماء وتقسم الى:</a:t>
            </a:r>
            <a:r>
              <a:rPr lang="en-US" sz="3200" b="1" dirty="0">
                <a:solidFill>
                  <a:schemeClr val="accent3">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3200" b="1" dirty="0">
                <a:solidFill>
                  <a:schemeClr val="accent3">
                    <a:lumMod val="75000"/>
                  </a:schemeClr>
                </a:solidFill>
                <a:latin typeface="Calibri" panose="020F0502020204030204" pitchFamily="34" charset="0"/>
                <a:ea typeface="Calibri" panose="020F0502020204030204" pitchFamily="34" charset="0"/>
                <a:cs typeface="Arial" panose="020B0604020202020204" pitchFamily="34" charset="0"/>
              </a:rPr>
            </a:br>
            <a:endParaRPr lang="en-US" sz="4000" b="1" dirty="0">
              <a:solidFill>
                <a:schemeClr val="accent3">
                  <a:lumMod val="75000"/>
                </a:schemeClr>
              </a:solidFill>
            </a:endParaRPr>
          </a:p>
        </p:txBody>
      </p:sp>
      <p:sp>
        <p:nvSpPr>
          <p:cNvPr id="3" name="عنصر نائب للمحتوى 2"/>
          <p:cNvSpPr>
            <a:spLocks noGrp="1"/>
          </p:cNvSpPr>
          <p:nvPr>
            <p:ph idx="1"/>
          </p:nvPr>
        </p:nvSpPr>
        <p:spPr>
          <a:xfrm>
            <a:off x="637954" y="2133600"/>
            <a:ext cx="10866660" cy="3777622"/>
          </a:xfrm>
        </p:spPr>
        <p:txBody>
          <a:bodyPr>
            <a:noAutofit/>
          </a:bodyPr>
          <a:lstStyle/>
          <a:p>
            <a:pPr lvl="0" algn="r" rtl="1">
              <a:lnSpc>
                <a:spcPct val="107000"/>
              </a:lnSpc>
              <a:spcBef>
                <a:spcPts val="0"/>
              </a:spcBef>
              <a:spcAft>
                <a:spcPts val="800"/>
              </a:spcAft>
              <a:buFont typeface="+mj-lt"/>
              <a:buAutoNum type="arabicPeriod"/>
            </a:pPr>
            <a:r>
              <a:rPr lang="ar-SA"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نباتات مائية </a:t>
            </a:r>
            <a:r>
              <a:rPr lang="en-US" sz="3200" b="1" dirty="0">
                <a:solidFill>
                  <a:schemeClr val="accent1">
                    <a:lumMod val="75000"/>
                  </a:schemeClr>
                </a:solidFill>
                <a:latin typeface="Simplified Arabic" panose="02020603050405020304" pitchFamily="18" charset="-78"/>
                <a:ea typeface="Calibri" panose="020F0502020204030204" pitchFamily="34" charset="0"/>
                <a:cs typeface="Arial" panose="020B0604020202020204" pitchFamily="34" charset="0"/>
              </a:rPr>
              <a:t>Aquatic </a:t>
            </a:r>
            <a:r>
              <a:rPr lang="en-US" sz="3200" b="1" dirty="0" smtClean="0">
                <a:solidFill>
                  <a:schemeClr val="accent1">
                    <a:lumMod val="75000"/>
                  </a:schemeClr>
                </a:solidFill>
                <a:latin typeface="Simplified Arabic" panose="02020603050405020304" pitchFamily="18" charset="-78"/>
                <a:ea typeface="Calibri" panose="020F0502020204030204" pitchFamily="34" charset="0"/>
                <a:cs typeface="Arial" panose="020B0604020202020204" pitchFamily="34" charset="0"/>
              </a:rPr>
              <a:t>plants</a:t>
            </a:r>
            <a:r>
              <a:rPr lang="ar-IQ" sz="32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وهذه </a:t>
            </a:r>
            <a:r>
              <a:rPr lang="ar-IQ"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تنمو في وجود الماء.</a:t>
            </a:r>
            <a:endPar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ar-IQ"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نباتات محبة للماء </a:t>
            </a:r>
            <a:r>
              <a:rPr lang="en-US" sz="3200" b="1" dirty="0">
                <a:solidFill>
                  <a:schemeClr val="accent1">
                    <a:lumMod val="75000"/>
                  </a:schemeClr>
                </a:solidFill>
                <a:latin typeface="Simplified Arabic" panose="02020603050405020304" pitchFamily="18" charset="-78"/>
                <a:ea typeface="Calibri" panose="020F0502020204030204" pitchFamily="34" charset="0"/>
                <a:cs typeface="Arial" panose="020B0604020202020204" pitchFamily="34" charset="0"/>
              </a:rPr>
              <a:t>Hygrophytic </a:t>
            </a:r>
            <a:r>
              <a:rPr lang="en-US" sz="3200" b="1" dirty="0" smtClean="0">
                <a:solidFill>
                  <a:schemeClr val="accent1">
                    <a:lumMod val="75000"/>
                  </a:schemeClr>
                </a:solidFill>
                <a:latin typeface="Simplified Arabic" panose="02020603050405020304" pitchFamily="18" charset="-78"/>
                <a:ea typeface="Calibri" panose="020F0502020204030204" pitchFamily="34" charset="0"/>
                <a:cs typeface="Arial" panose="020B0604020202020204" pitchFamily="34" charset="0"/>
              </a:rPr>
              <a:t>plants </a:t>
            </a:r>
            <a:r>
              <a:rPr lang="ar-IQ" sz="3200" b="1" dirty="0">
                <a:solidFill>
                  <a:schemeClr val="accent1">
                    <a:lumMod val="75000"/>
                  </a:schemeClr>
                </a:solidFill>
                <a:latin typeface="Simplified Arabic" panose="02020603050405020304" pitchFamily="18" charset="-78"/>
                <a:ea typeface="Calibri" panose="020F0502020204030204" pitchFamily="34" charset="0"/>
                <a:cs typeface="Arial" panose="020B0604020202020204" pitchFamily="34" charset="0"/>
              </a:rPr>
              <a:t>لا تنمو في الماء ولكنها تحب الجو الرطب</a:t>
            </a:r>
            <a:endPar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ar-IQ"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نباتات وسطية </a:t>
            </a:r>
            <a:r>
              <a:rPr lang="en-US" sz="3200" b="1" dirty="0">
                <a:solidFill>
                  <a:schemeClr val="accent1">
                    <a:lumMod val="75000"/>
                  </a:schemeClr>
                </a:solidFill>
                <a:latin typeface="Simplified Arabic" panose="02020603050405020304" pitchFamily="18" charset="-78"/>
                <a:ea typeface="Calibri" panose="020F0502020204030204" pitchFamily="34" charset="0"/>
                <a:cs typeface="Arial" panose="020B0604020202020204" pitchFamily="34" charset="0"/>
              </a:rPr>
              <a:t>Mesophytic plants</a:t>
            </a:r>
            <a:r>
              <a:rPr lang="ar-IQ"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وهي النباتات العادية التي لا تتحمل العطش ولا كثرة الماء.</a:t>
            </a:r>
            <a:endPar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514350" indent="-514350" algn="r" rtl="1">
              <a:buFont typeface="+mj-lt"/>
              <a:buAutoNum type="arabicPeriod"/>
            </a:pPr>
            <a:r>
              <a:rPr lang="ar-IQ"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نباتات صحراوية </a:t>
            </a:r>
            <a:r>
              <a:rPr lang="en-US"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Xerophytic plants</a:t>
            </a:r>
            <a:r>
              <a:rPr lang="ar-IQ"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وهي نباتات تتحمل جفاف الصحراء وقلة مياهها.</a:t>
            </a:r>
            <a:endParaRPr lang="en-US" sz="32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75580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67293" y="624110"/>
            <a:ext cx="10037319" cy="1280890"/>
          </a:xfrm>
        </p:spPr>
        <p:txBody>
          <a:bodyPr/>
          <a:lstStyle/>
          <a:p>
            <a:pPr marL="0" marR="0" algn="r" rtl="1">
              <a:lnSpc>
                <a:spcPct val="107000"/>
              </a:lnSpc>
              <a:spcBef>
                <a:spcPts val="0"/>
              </a:spcBef>
              <a:spcAft>
                <a:spcPts val="800"/>
              </a:spcAft>
            </a:pPr>
            <a:r>
              <a:rPr lang="ar-SA"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وتؤثر كمية الماء المخزون بالتربة تأثيرا واضحا على مكونات النباتات الطبية في أجزاء النبات:</a:t>
            </a:r>
            <a:endParaRPr lang="en-US" sz="2800"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467293" y="1905000"/>
            <a:ext cx="10037319" cy="4006222"/>
          </a:xfrm>
        </p:spPr>
        <p:txBody>
          <a:bodyPr>
            <a:noAutofit/>
          </a:bodyPr>
          <a:lstStyle/>
          <a:p>
            <a:pPr marL="0" marR="0" algn="r" rtl="1">
              <a:lnSpc>
                <a:spcPct val="107000"/>
              </a:lnSpc>
              <a:spcBef>
                <a:spcPts val="0"/>
              </a:spcBef>
              <a:spcAft>
                <a:spcPts val="800"/>
              </a:spcAft>
            </a:pPr>
            <a:r>
              <a:rPr lang="ar-SA" sz="3200" b="1" u="sng"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تأثير زيادة الرطوبة</a:t>
            </a: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a:t>
            </a:r>
            <a:endParaRPr lang="en-US"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marL="1254125" indent="-849313" algn="r" rtl="1">
              <a:lnSpc>
                <a:spcPct val="107000"/>
              </a:lnSpc>
              <a:spcBef>
                <a:spcPts val="0"/>
              </a:spcBef>
              <a:spcAft>
                <a:spcPts val="800"/>
              </a:spcAft>
              <a:buFont typeface="Wingdings" panose="05000000000000000000" pitchFamily="2" charset="2"/>
              <a:buChar char="Ø"/>
            </a:pP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تزيد من المادة الغروية في جذور العائلة الخبازية.</a:t>
            </a:r>
            <a:endParaRPr lang="en-US"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marL="1254125" indent="-849313" algn="r" rtl="1">
              <a:lnSpc>
                <a:spcPct val="107000"/>
              </a:lnSpc>
              <a:spcBef>
                <a:spcPts val="0"/>
              </a:spcBef>
              <a:spcAft>
                <a:spcPts val="800"/>
              </a:spcAft>
              <a:buFont typeface="Wingdings" panose="05000000000000000000" pitchFamily="2" charset="2"/>
              <a:buChar char="Ø"/>
            </a:pP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تقل القيمة </a:t>
            </a:r>
            <a:r>
              <a:rPr lang="ar-SA" sz="3200" b="1" dirty="0" err="1">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اليودية</a:t>
            </a: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 لزيت بذور الكتان.</a:t>
            </a:r>
            <a:endParaRPr lang="en-US"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marL="1254125" indent="-849313" algn="r" rtl="1">
              <a:lnSpc>
                <a:spcPct val="107000"/>
              </a:lnSpc>
              <a:spcBef>
                <a:spcPts val="0"/>
              </a:spcBef>
              <a:spcAft>
                <a:spcPts val="800"/>
              </a:spcAft>
              <a:buFont typeface="Wingdings" panose="05000000000000000000" pitchFamily="2" charset="2"/>
              <a:buChar char="Ø"/>
            </a:pP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تقل كمية القلويدات في نبات السكران.</a:t>
            </a:r>
            <a:endParaRPr lang="en-US"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marL="1254125" indent="-849313" algn="r" rtl="1">
              <a:lnSpc>
                <a:spcPct val="107000"/>
              </a:lnSpc>
              <a:spcBef>
                <a:spcPts val="0"/>
              </a:spcBef>
              <a:spcAft>
                <a:spcPts val="800"/>
              </a:spcAft>
              <a:buFont typeface="Wingdings" panose="05000000000000000000" pitchFamily="2" charset="2"/>
              <a:buChar char="Ø"/>
            </a:pP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تزيد من كمية الزيت الطيار في ثمار الكزبرة والفالريانا.</a:t>
            </a:r>
            <a:endParaRPr lang="en-US"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marL="1254125" indent="-849313" algn="r" rtl="1">
              <a:lnSpc>
                <a:spcPct val="107000"/>
              </a:lnSpc>
              <a:spcBef>
                <a:spcPts val="0"/>
              </a:spcBef>
              <a:spcAft>
                <a:spcPts val="800"/>
              </a:spcAft>
              <a:buFont typeface="Wingdings" panose="05000000000000000000" pitchFamily="2" charset="2"/>
              <a:buChar char="Ø"/>
            </a:pP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تزيد من </a:t>
            </a:r>
            <a:r>
              <a:rPr lang="ar-SA" sz="3200" b="1" dirty="0" err="1">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كلوسيدات</a:t>
            </a:r>
            <a:r>
              <a:rPr lang="ar-SA" sz="32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 نبات الكتان</a:t>
            </a:r>
            <a:endParaRPr lang="en-US"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marL="1254125" indent="-849313" algn="r" rtl="1">
              <a:buFont typeface="Wingdings" panose="05000000000000000000" pitchFamily="2" charset="2"/>
              <a:buChar char="Ø"/>
            </a:pPr>
            <a:r>
              <a:rPr lang="ar-SA" sz="3200" b="1" dirty="0">
                <a:solidFill>
                  <a:schemeClr val="tx2">
                    <a:lumMod val="60000"/>
                    <a:lumOff val="40000"/>
                  </a:schemeClr>
                </a:solidFill>
                <a:ea typeface="Calibri" panose="020F0502020204030204" pitchFamily="34" charset="0"/>
                <a:cs typeface="Simplified Arabic" panose="02020603050405020304" pitchFamily="18" charset="-78"/>
              </a:rPr>
              <a:t>تزيد من كمية الدهن في بذور الخردل</a:t>
            </a:r>
            <a:endParaRPr lang="en-US" sz="3200" b="1" dirty="0">
              <a:solidFill>
                <a:schemeClr val="tx2">
                  <a:lumMod val="60000"/>
                  <a:lumOff val="40000"/>
                </a:schemeClr>
              </a:solidFill>
            </a:endParaRPr>
          </a:p>
        </p:txBody>
      </p:sp>
    </p:spTree>
    <p:extLst>
      <p:ext uri="{BB962C8B-B14F-4D97-AF65-F5344CB8AC3E}">
        <p14:creationId xmlns:p14="http://schemas.microsoft.com/office/powerpoint/2010/main" val="310735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marR="0" algn="r" rtl="1">
              <a:lnSpc>
                <a:spcPct val="107000"/>
              </a:lnSpc>
              <a:spcBef>
                <a:spcPts val="0"/>
              </a:spcBef>
              <a:spcAft>
                <a:spcPts val="800"/>
              </a:spcAft>
            </a:pPr>
            <a:r>
              <a:rPr lang="ar-SA" b="1" u="sng"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تأثير الري المعتدل:</a:t>
            </a:r>
            <a:r>
              <a:rPr lang="en-US" sz="2800" b="1" u="sng"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t/>
            </a:r>
            <a:br>
              <a:rPr lang="en-US" sz="2800" b="1" u="sng"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br>
            <a:endParaRPr lang="en-US" b="1" u="sng" dirty="0">
              <a:solidFill>
                <a:schemeClr val="tx2">
                  <a:lumMod val="60000"/>
                  <a:lumOff val="40000"/>
                </a:schemeClr>
              </a:solidFill>
            </a:endParaRPr>
          </a:p>
        </p:txBody>
      </p:sp>
      <p:sp>
        <p:nvSpPr>
          <p:cNvPr id="3" name="عنصر نائب للمحتوى 2"/>
          <p:cNvSpPr>
            <a:spLocks noGrp="1"/>
          </p:cNvSpPr>
          <p:nvPr>
            <p:ph idx="1"/>
          </p:nvPr>
        </p:nvSpPr>
        <p:spPr>
          <a:xfrm>
            <a:off x="956930" y="2133600"/>
            <a:ext cx="10547682" cy="3777622"/>
          </a:xfrm>
        </p:spPr>
        <p:txBody>
          <a:bodyPr>
            <a:normAutofit/>
          </a:bodyPr>
          <a:lstStyle/>
          <a:p>
            <a:pPr lvl="0" algn="r" rtl="1">
              <a:lnSpc>
                <a:spcPct val="107000"/>
              </a:lnSpc>
              <a:spcBef>
                <a:spcPts val="0"/>
              </a:spcBef>
              <a:spcAft>
                <a:spcPts val="800"/>
              </a:spcAft>
              <a:buFont typeface="Symbol" panose="05050102010706020507" pitchFamily="18" charset="2"/>
              <a:buChar char=""/>
            </a:pPr>
            <a:r>
              <a:rPr lang="ar-SA" sz="44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تعطي نباتات كل من البلادونا (ست الحسن) والداتورا والسكران والبيرثرم </a:t>
            </a:r>
            <a:r>
              <a:rPr lang="ar-SA" sz="4400" b="1" dirty="0" err="1">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والديجتالس</a:t>
            </a:r>
            <a:r>
              <a:rPr lang="ar-SA" sz="44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كمية عالية من المكونات الفعالة </a:t>
            </a:r>
            <a:endParaRPr lang="en-US" sz="3600"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1503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b="1" u="sng" dirty="0" err="1">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تاثير</a:t>
            </a:r>
            <a:r>
              <a:rPr lang="ar-SA" b="1" u="sng"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 نقص الرطوبة</a:t>
            </a:r>
            <a:endParaRPr lang="en-US" b="1" u="sng"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endParaRPr>
          </a:p>
        </p:txBody>
      </p:sp>
      <p:sp>
        <p:nvSpPr>
          <p:cNvPr id="3" name="عنصر نائب للمحتوى 2"/>
          <p:cNvSpPr>
            <a:spLocks noGrp="1"/>
          </p:cNvSpPr>
          <p:nvPr>
            <p:ph idx="1"/>
          </p:nvPr>
        </p:nvSpPr>
        <p:spPr>
          <a:xfrm>
            <a:off x="1935126" y="2275367"/>
            <a:ext cx="9569486" cy="1956391"/>
          </a:xfrm>
        </p:spPr>
        <p:txBody>
          <a:bodyPr/>
          <a:lstStyle/>
          <a:p>
            <a:pPr algn="r" rtl="1"/>
            <a:r>
              <a:rPr lang="ar-SA" sz="4000" b="1" dirty="0">
                <a:solidFill>
                  <a:schemeClr val="accent1">
                    <a:lumMod val="75000"/>
                  </a:schemeClr>
                </a:solidFill>
                <a:ea typeface="Calibri" panose="020F0502020204030204" pitchFamily="34" charset="0"/>
                <a:cs typeface="Simplified Arabic" panose="02020603050405020304" pitchFamily="18" charset="-78"/>
              </a:rPr>
              <a:t>يحتاج الزعتر كميات قليلة من الماء وله القابلية على تحمل الجفاف بحيث يعطى رية كل أسبوعين</a:t>
            </a:r>
            <a:r>
              <a:rPr lang="ar-SA" dirty="0">
                <a:ea typeface="Calibri" panose="020F0502020204030204" pitchFamily="34" charset="0"/>
                <a:cs typeface="Simplified Arabic" panose="02020603050405020304" pitchFamily="18" charset="-78"/>
              </a:rPr>
              <a:t>.</a:t>
            </a:r>
            <a:endParaRPr lang="en-US" dirty="0"/>
          </a:p>
        </p:txBody>
      </p:sp>
    </p:spTree>
    <p:extLst>
      <p:ext uri="{BB962C8B-B14F-4D97-AF65-F5344CB8AC3E}">
        <p14:creationId xmlns:p14="http://schemas.microsoft.com/office/powerpoint/2010/main" val="373909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43741" y="624110"/>
            <a:ext cx="9760872" cy="1629992"/>
          </a:xfrm>
        </p:spPr>
        <p:txBody>
          <a:bodyPr>
            <a:noAutofit/>
          </a:bodyPr>
          <a:lstStyle/>
          <a:p>
            <a:pPr marL="571500" marR="0" indent="-571500" algn="r" rtl="1">
              <a:lnSpc>
                <a:spcPct val="107000"/>
              </a:lnSpc>
              <a:spcBef>
                <a:spcPts val="0"/>
              </a:spcBef>
              <a:spcAft>
                <a:spcPts val="800"/>
              </a:spcAft>
              <a:buFont typeface="Arial" panose="020B0604020202020204" pitchFamily="34" charset="0"/>
              <a:buChar char="•"/>
            </a:pPr>
            <a:r>
              <a:rPr lang="ar-SA" sz="40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عموما معظم النباتات الطبية يضرها كثرة </a:t>
            </a:r>
            <a:r>
              <a:rPr lang="ar-SA" sz="40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المياه </a:t>
            </a:r>
            <a:r>
              <a:rPr lang="ar-SA" sz="40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الأرضية او الري الغزير.</a:t>
            </a: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b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br>
            <a:endParaRPr lang="en-US" sz="4000" b="1" dirty="0">
              <a:solidFill>
                <a:schemeClr val="accent1">
                  <a:lumMod val="75000"/>
                </a:schemeClr>
              </a:solidFill>
            </a:endParaRPr>
          </a:p>
        </p:txBody>
      </p:sp>
      <p:sp>
        <p:nvSpPr>
          <p:cNvPr id="3" name="عنصر نائب للمحتوى 2"/>
          <p:cNvSpPr>
            <a:spLocks noGrp="1"/>
          </p:cNvSpPr>
          <p:nvPr>
            <p:ph idx="1"/>
          </p:nvPr>
        </p:nvSpPr>
        <p:spPr>
          <a:xfrm>
            <a:off x="1382234" y="2849527"/>
            <a:ext cx="10122379" cy="2126512"/>
          </a:xfrm>
        </p:spPr>
        <p:txBody>
          <a:bodyPr/>
          <a:lstStyle/>
          <a:p>
            <a:pPr algn="r" rtl="1">
              <a:buFont typeface="Arial" panose="020B0604020202020204" pitchFamily="34" charset="0"/>
              <a:buChar char="•"/>
            </a:pPr>
            <a:r>
              <a:rPr lang="ar-SA" sz="4000" b="1" dirty="0">
                <a:solidFill>
                  <a:srgbClr val="0F6FC6">
                    <a:lumMod val="75000"/>
                  </a:srgbClr>
                </a:solidFill>
                <a:latin typeface="Calibri" panose="020F0502020204030204" pitchFamily="34" charset="0"/>
                <a:ea typeface="Calibri" panose="020F0502020204030204" pitchFamily="34" charset="0"/>
                <a:cs typeface="Simplified Arabic" panose="02020603050405020304" pitchFamily="18" charset="-78"/>
              </a:rPr>
              <a:t>وقد ثبت أيضا ان الضباب إذا استمر كثيرا فأنه يساعد على تعرض النباتات الى بعض الامراض الفطرية ويظهر هذا واضحا في نبات النعناع </a:t>
            </a:r>
            <a:r>
              <a:rPr lang="en-US" sz="4000" b="1" dirty="0">
                <a:solidFill>
                  <a:srgbClr val="0F6FC6">
                    <a:lumMod val="75000"/>
                  </a:srgbClr>
                </a:solidFill>
                <a:latin typeface="Simplified Arabic" panose="02020603050405020304" pitchFamily="18" charset="-78"/>
                <a:ea typeface="Calibri" panose="020F0502020204030204" pitchFamily="34" charset="0"/>
                <a:cs typeface="Arial" panose="020B0604020202020204" pitchFamily="34" charset="0"/>
              </a:rPr>
              <a:t>Peppermint</a:t>
            </a:r>
            <a:endParaRPr lang="en-US" dirty="0"/>
          </a:p>
        </p:txBody>
      </p:sp>
    </p:spTree>
    <p:extLst>
      <p:ext uri="{BB962C8B-B14F-4D97-AF65-F5344CB8AC3E}">
        <p14:creationId xmlns:p14="http://schemas.microsoft.com/office/powerpoint/2010/main" val="2589522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marR="0" algn="r" rtl="1">
              <a:lnSpc>
                <a:spcPct val="107000"/>
              </a:lnSpc>
              <a:spcBef>
                <a:spcPts val="0"/>
              </a:spcBef>
              <a:spcAft>
                <a:spcPts val="800"/>
              </a:spcAft>
            </a:pPr>
            <a:r>
              <a:rPr lang="ar-IQ"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تساعد الامطار الغزيرة </a:t>
            </a:r>
            <a:r>
              <a:rPr lang="ar-IQ"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على</a:t>
            </a:r>
            <a:r>
              <a:rPr lang="en-US"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a:t>
            </a:r>
            <a:r>
              <a:rPr lang="ar-IQ"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a:t>
            </a:r>
            <a:endParaRPr lang="en-US" sz="2800"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935126" y="1905000"/>
            <a:ext cx="9569486" cy="4006222"/>
          </a:xfrm>
        </p:spPr>
        <p:txBody>
          <a:bodyPr/>
          <a:lstStyle/>
          <a:p>
            <a:pPr lvl="0" algn="r" rtl="1">
              <a:lnSpc>
                <a:spcPct val="107000"/>
              </a:lnSpc>
              <a:spcBef>
                <a:spcPts val="0"/>
              </a:spcBef>
              <a:spcAft>
                <a:spcPts val="800"/>
              </a:spcAft>
              <a:buFont typeface="Symbol" panose="05050102010706020507" pitchFamily="18" charset="2"/>
              <a:buChar char=""/>
            </a:pPr>
            <a:r>
              <a:rPr lang="ar-IQ" sz="36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انتشار الكثير من الامراض الفطرية والبكتيرية </a:t>
            </a:r>
            <a:endParaRPr lang="en-US" sz="28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Symbol" panose="05050102010706020507" pitchFamily="18" charset="2"/>
              <a:buChar char=""/>
            </a:pPr>
            <a:r>
              <a:rPr lang="ar-IQ" sz="36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حدوث تساقط للأزهار </a:t>
            </a:r>
            <a:endParaRPr lang="en-US" sz="28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Symbol" panose="05050102010706020507" pitchFamily="18" charset="2"/>
              <a:buChar char=""/>
            </a:pPr>
            <a:r>
              <a:rPr lang="ar-IQ" sz="36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وقلة حدوث التلقيح.</a:t>
            </a:r>
            <a:endParaRPr lang="en-US" sz="28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Symbol" panose="05050102010706020507" pitchFamily="18" charset="2"/>
              <a:buChar char=""/>
            </a:pPr>
            <a:r>
              <a:rPr lang="ar-IQ" sz="3600"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انتشار البذور قبل حصادها</a:t>
            </a:r>
            <a:endParaRPr lang="en-US" sz="28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3219916893"/>
      </p:ext>
    </p:extLst>
  </p:cSld>
  <p:clrMapOvr>
    <a:masterClrMapping/>
  </p:clrMapOvr>
</p:sld>
</file>

<file path=ppt/theme/theme1.xml><?xml version="1.0" encoding="utf-8"?>
<a:theme xmlns:a="http://schemas.openxmlformats.org/drawingml/2006/main" name="Wisp">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71</TotalTime>
  <Words>596</Words>
  <Application>Microsoft Office PowerPoint</Application>
  <PresentationFormat>مخصص</PresentationFormat>
  <Paragraphs>47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Wisp</vt:lpstr>
      <vt:lpstr>     عقاقير طبية عملي محاضرة  كلية الزراعة/ قسم المحاصيل الحقلية المرحلة الرابعة مدرس المادة    </vt:lpstr>
      <vt:lpstr>المحاضرة / 3</vt:lpstr>
      <vt:lpstr>يعتبر الماء احد العوامل الهامة لنمو النبات ففي اثناء مرحلة النمو الخضري للنبات يكون هناك تيار مائي مستمر من اول الشعيرات الجذرية حتى اعلى نقطة بالساق، ويتوقف نمو النبات على التنسيق بين امتصاص الماء و فقدة</vt:lpstr>
      <vt:lpstr>وتختلف متطلبات كل نوع من أنواع النباتات الى الماء وتقسم الى: </vt:lpstr>
      <vt:lpstr>وتؤثر كمية الماء المخزون بالتربة تأثيرا واضحا على مكونات النباتات الطبية في أجزاء النبات:</vt:lpstr>
      <vt:lpstr>تأثير الري المعتدل: </vt:lpstr>
      <vt:lpstr>تاثير نقص الرطوبة</vt:lpstr>
      <vt:lpstr>عموما معظم النباتات الطبية يضرها كثرة المياه الأرضية او الري الغزير.  </vt:lpstr>
      <vt:lpstr>تساعد الامطار الغزيرة على: </vt:lpstr>
      <vt:lpstr>ثاني أوكسيد الكاربون </vt:lpstr>
      <vt:lpstr>الارتفاع والانخفاض عن مستوى سطح البحر والقرب والبعد عن خط الاستواءAltitude and Latitude</vt:lpstr>
      <vt:lpstr>كذلك القرب والبعد عن خط الاستواء يؤثر أيضا على كمية ونوعية المكونات الفعالة ويبدو هذا واضحا في النباتات الزيتية:</vt:lpstr>
      <vt:lpstr>الاسئلة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nooraa adeel</dc:creator>
  <cp:lastModifiedBy>mohammed</cp:lastModifiedBy>
  <cp:revision>9</cp:revision>
  <dcterms:created xsi:type="dcterms:W3CDTF">2019-11-22T16:58:46Z</dcterms:created>
  <dcterms:modified xsi:type="dcterms:W3CDTF">2022-09-13T05:32:58Z</dcterms:modified>
</cp:coreProperties>
</file>